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5" r:id="rId10"/>
    <p:sldId id="268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00503000000020004" pitchFamily="2" charset="0"/>
      <p:regular r:id="rId19"/>
      <p:bold r:id="rId20"/>
      <p:italic r:id="rId21"/>
      <p:boldItalic r:id="rId22"/>
    </p:embeddedFont>
    <p:embeddedFont>
      <p:font typeface="Petrona Bold" pitchFamily="2" charset="0"/>
      <p:bold r:id="rId23"/>
    </p:embeddedFont>
    <p:embeddedFont>
      <p:font typeface="Petrona Light" pitchFamily="2" charset="0"/>
      <p:regular r:id="rId24"/>
      <p:italic r:id="rId2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727"/>
    <a:srgbClr val="0E0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39" y="72"/>
      </p:cViewPr>
      <p:guideLst/>
    </p:cSldViewPr>
  </p:slideViewPr>
  <p:notesTextViewPr>
    <p:cViewPr>
      <p:scale>
        <a:sx n="76" d="100"/>
        <a:sy n="7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4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Buonasera a tutti.</a:t>
            </a:r>
            <a:b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Oggi vi presento LOGI-DRONE, un sistema autonomo di rifornimento tattico pensato per rivoluzionare il modo in cui supportiamo le unità operative sul campo.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L’idea di fondo è semplice: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ridurre drasticamente l’esposizione del personale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accelerare la consegna dei materiali essenziali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utilizzando una flotta coordinata di droni autonomi a sciame e una stazione di controllo portatile.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“La buona notizia è che queste vulnerabilità non sono un destino inevitabile. Le contromisure esistono, sono note, e in molti casi sono già standard nel mondo IT.”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“Il primo punto è banale ma fondamentale: cifrare tutte le comunicazioni tra drone e stazione di controllo. Non soluzioni improvvisate, ma protocolli standard e robusti.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“Secondo: autenticazione forte ovunque. Non solo sul link </a:t>
            </a:r>
            <a:r>
              <a:rPr lang="it-IT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principale.SSH</a:t>
            </a: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API, telemetria: tutto deve avere identità, controllo degli accessi.”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 ci sono i dati. Un drone moderno è un disco volante: missioni, immagini, log. Quei dati vanno cifrati a riposo e gestiti correttamente anche in memoria. Se il drone cade o viene sequestrato, l’informazione non deve cadere con lui.”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“La sicurezza non è solo digitale. Serve protezione fisica, attenzione alla supply </a:t>
            </a:r>
            <a:r>
              <a:rPr lang="it-IT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soprattutto procedure di dismissione. Un drone dismesso male è una miniera d’oro per chi vuole studiarlo o comprometterlo.”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“Altro pilastro: integrità del sistema. Firmware firmato, </a:t>
            </a:r>
            <a:r>
              <a:rPr lang="it-IT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boot, aggiornamenti verificati.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“Infine, sulle comunicazioni Wi-Fi, vanno adottate protezioni avanzate come l’802.11w per evitare attacchi di de-authentication o spoofing. Anche qui, parliamo di standard già noti nel networking tradizionale.”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“Il messaggio chiave è questo: più i droni entrano in ambito civile e governativo, più devono essere trattati come asset critici. La sicurezza del volo non dipende solo dai motori o dai sensori, ma dalla sicurezza del segnale.”</a:t>
            </a: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LOGI-DRONE è pienamente realizzabile con le tecnologie attuali.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Offre un miglioramento concreto in termini di rapidità, sicurezza e capacità logistica.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percorso è graduale: test controllati, esercitazioni reali, integrazione completa e validazione operativa.</a:t>
            </a:r>
          </a:p>
          <a:p>
            <a:r>
              <a:rPr lang="it-IT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risultato finale è una capacità che aumenta resilienza, riduce rischi e potenzia la logistica militare moderna.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operazioni attuali richiedono una logistica molto più agile.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convogli tradizionali, per quanto indispensabili, espongono mezzi e personale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minacce.Allo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stesso tempo, la necessità di rispondere subito alle richieste delle unità avanzate è continua.</a:t>
            </a: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LOGI-DRONE risponde proprio a questa sfida.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Offre consegne rapide, affidabili e soprattutto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rischio ridotto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utilizzando asset che possono operare anche in zone dove un veicolo terrestre non arriverebbe in sicurezza.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obiettivi sono chiari.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primo è la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rapidità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portare rapidamente approvvigionamenti critici a unità isolate o in movimento.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secondo è la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protezione del personale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ogni missione che possiamo svolgere senza un convoglio terrestre è una missione con meno esposizione.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terzo obiettivo è l’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affidabilità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il sistema resta operativo anche in condizioni di interferenza GNSS o disturbo radio, grazie a ridondanze e sensori supplementari.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Infine, abbiamo l’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interoperabilità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LOGI-DRONE si integra con le procedure logistiche e i sistemi di comando attualmente in uso, senza creare fratture organizzative.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sistema è articolato in tre sottosistemi principali.</a:t>
            </a: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primo sono i droni autonomi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configurabili in versione VTOL 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multirotore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moduli di carico intercambiabili.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dotati di sensori anti-ostacolo, navigazione GNSS dual-band ad alta precisione e link di comunicazione criptati.</a:t>
            </a: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secondo elemento è la stazione di controllo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console portatile che permette di pianificare la missione, monitorare tutti i droni in tempo reale e reagire in caso di variazioni operative.</a:t>
            </a: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terzo è il motore software e AI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 calcola rotte ottimali, coordina lo sciame di droni, valuta rischi, e soprattutto ripianifica la missione se ci sono interferenze o minacce emergenti.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Insieme, questi tre elementi formano un ecosistema logistico autonomo e resiliente.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 punto di vista tecnico, le prestazioni sono significative.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Parliamo di autonomie tra i 20 e i 60 km e di carichi utili tra i 2 e i 20 kg, a seconda della configurazione.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navigazione è basata su GNSS dual-band.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L’evitamento ostacoli è affidato a sensori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sonar 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comunicazioni sfruttano link ridondati — UHF/VHF,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omunicazioni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criptata— con contromisure anti-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integrate.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tutto è protetto da crittografia end-to-end e autenticazione hardware, seguendo le linee guida OWASP per la cyber-sicurezza dei droni.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costo di sviluppo del prototipo completo, hardware e software, è stimato tra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e 60 mila euro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stazione di controllo ha un costo previsto tra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e 20 mila euro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mentre il costo unitario del drone varia tra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e 60 mila euro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seconda della configurazione.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L’addestramento degli operatori richiede tra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e 25 mila euro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modello di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è modulare: partiamo con un plotone pilota, validiamo il ritorno operativo, e solo dopo procediamo all’espansione.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sviluppo industriale è strutturato in cinque fasi.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parte da uno studio preliminare di 0–3 mesi, seguito da una fase di prototipazione tra i 3 e i 9 mesi.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Successivamente, tra i 9 e i 15 mesi, si entra nella fase di test sul campo, seguita da una sperimentazione operativa tra i 15 e i 24 mesi.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L’ultima fase, tra i 24 e i 36 mesi, è quella della produzione e dell’addestramento certificato degli operatori.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ciclo operativo è stato pensato per essere semplice e robusto.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parte dalla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pianificazione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dove il comando definisce priorità, carichi e punti di consegna.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Segue il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lancio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i droni che decollano in formazione coordinata. L’intelligenza artificiale gestisce rotte e distribuzione dei compiti.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consegna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può essere effettuata in modalità diverse: rilascio controllato, atterraggio breve oppure con navetta a filo, in base al contesto operativo.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Infine c’è il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recupero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rientro automatico per ricarica e manutenzione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parliamo di droni, spesso li immaginiamo come oggetti ‘intelligenti’ che volano da soli. In realtà sono sistemi informatici completi… solo che hanno le eliche.”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“Usano radio a 2.4 GHz, Wi-Fi, Bluetooth, GPS. Parlano continuamente con una stazione a terra, scambiano comandi, telemetria, coordinate. Il problema è che molte di queste comunicazioni, soprattutto nei modelli commerciali o custom, non sono cifrate o sono protette in modo debole.”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“Questo apre una superficie d’attacco ampia: se intercetto il link, posso ascoltare, disturbare o in certi casi iniettare comandi. Attacchi come spoofing o replay non sono teoria: se manca autenticazione e integrità, il drone non distingue il comando legittimo da quello malevolo.”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Possiamo trovare </a:t>
            </a:r>
            <a:r>
              <a:rPr lang="it-IT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aperti, credenziali deboli. Comprometti quello, e il controllo del drone diventa una conseguenza.”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 ci sono i dati. Missioni, log, immagini, restano a bordo. Se il drone cade o viene recuperato da una persona ostile e quei dati non sono cifrati, il danno continua anche a drone spento.”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Infine l’integrità del sistema: senza firmware firmato, </a:t>
            </a:r>
            <a:r>
              <a:rPr lang="it-IT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-boot e controllo versione, è possibile installare software malevolo persistente. A quel punto il drone non è più solo vulnerabile: è compromesso.”</a:t>
            </a: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sintesi: il drone non è solo un mezzo volante, è un endpoint critico. E va trattato con la stessa disciplina di sicurezza di un server o di un dispositivo di rete.”</a:t>
            </a: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C47B41C-9254-43DC-877E-2F5279CA4102}"/>
              </a:ext>
            </a:extLst>
          </p:cNvPr>
          <p:cNvSpPr/>
          <p:nvPr userDrawn="1"/>
        </p:nvSpPr>
        <p:spPr>
          <a:xfrm>
            <a:off x="10553097" y="7619631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eatsheetseries.owasp.or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hyperlink" Target="https://cheatsheetseries.owasp.org/cheatsheets/Drone_Security_Cheat_She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heatsheetseries.owasp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hyperlink" Target="https://cheatsheetseries.owasp.org/cheatsheets/Drone_Security_Cheat_She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LOGI-DRONE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5091351"/>
            <a:ext cx="746259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Autonomo di Rifornimento Tattico a Droni Coordinati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93790" y="571464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innovativo per garantire rifornimenti rapidi, sicuri e con minima esposizione delle unità operative sul campo attraverso una flotta di droni autonomi coordinati, una stazione di controllo portatile.</a:t>
            </a:r>
            <a:endParaRPr lang="en-US" sz="15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3DA424-C33F-4090-B3C7-0A0D3FB99FB4}"/>
              </a:ext>
            </a:extLst>
          </p:cNvPr>
          <p:cNvSpPr/>
          <p:nvPr/>
        </p:nvSpPr>
        <p:spPr>
          <a:xfrm>
            <a:off x="11435378" y="7315201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63AE11B-9DC6-4CE6-8B61-1D9D1F0A86C9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1669" y="39394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Hacking the Drones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203197" y="1364713"/>
            <a:ext cx="319456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r>
              <a:rPr lang="en-US" sz="1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Contromisure consigliate (Best Practices)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68957" y="2219634"/>
            <a:ext cx="13836729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Cifrare tutte le comunicazioni tra Drone 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GCS con protocolli standard sicuri.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68957" y="2420493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Assicurare autenticazione forte e controlli di accesso per tutti i componenti (inclusi companion computers).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568957" y="2613731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Proteggere i dati “at rest” con cifratura e garantire che dati sensibili in RAM siano gestiti e cancellati in modo sicuro.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568957" y="2806970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Implementare misure di sicurezza fisica, gestione sicura supply-chain, e procedure di decommissioning che eliminino residui di dati.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68957" y="300020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Adottare meccanismi di integrità del sistema: firmware/software verificati, aggiornamenti sicuri, protezioni contro modifiche malevole.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568957" y="319344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comunicazioni Wi-Fi, applicare protezioni avanzate come 802.11w / MFP contro attacchi di de-authentication o spoofing.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568957" y="3925146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L’espansione dei droni e l’uso crescente in ambito civile e governativo richiedono un’evoluzione urgente delle difese: autenticazione dei segnali, </a:t>
            </a:r>
            <a:r>
              <a:rPr lang="en-US" sz="120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cifratura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protezione del GPS e riduzione dei servizi esposti. La sicurezza del volo dipende dalla sicurezza del segnale.</a:t>
            </a:r>
            <a:endParaRPr lang="en-US" sz="1200" dirty="0"/>
          </a:p>
        </p:txBody>
      </p:sp>
      <p:pic>
        <p:nvPicPr>
          <p:cNvPr id="30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84" y="6258879"/>
            <a:ext cx="12318704" cy="580549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0DDA511A-1964-466B-8EB3-EDFB27623636}"/>
              </a:ext>
            </a:extLst>
          </p:cNvPr>
          <p:cNvSpPr/>
          <p:nvPr/>
        </p:nvSpPr>
        <p:spPr>
          <a:xfrm>
            <a:off x="12855388" y="7377055"/>
            <a:ext cx="177501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6E7089-5640-491F-84B8-E3AB260F4C75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  <p:extLst>
      <p:ext uri="{BB962C8B-B14F-4D97-AF65-F5344CB8AC3E}">
        <p14:creationId xmlns:p14="http://schemas.microsoft.com/office/powerpoint/2010/main" val="389679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9037"/>
            <a:ext cx="687907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Conclusioni e Prossimi Passi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577846" y="2041208"/>
            <a:ext cx="72587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LOGI-DRONE è tecnicamente realizzabile con le tecnologie attuali e apporta benefici concreti in termini di rapidità e resilienza logistica operativa.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1817965"/>
            <a:ext cx="22860" cy="1081564"/>
          </a:xfrm>
          <a:prstGeom prst="rect">
            <a:avLst/>
          </a:prstGeom>
          <a:solidFill>
            <a:srgbClr val="876CD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2277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25032" y="3190994"/>
            <a:ext cx="32108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Approccio Pilota Modulare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925032" y="363569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Testare i prototipi in ambiente controllato per validare le funzionalità core e identificare aree di miglioramento prima del rollout completo.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280190" y="466760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925032" y="473583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Estensione Graduale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25032" y="518052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Espandere progressivamente l'uso con esercitazioni reali, integrando feedback operativo e perfezionando le procedure sul campo.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621244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925032" y="6280666"/>
            <a:ext cx="262711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Validazione Operativa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925032" y="6725364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Confermare procedure, programmi di addestramento e ritorno operativo attraverso deployment controllati con unità militari selezionate.</a:t>
            </a:r>
            <a:endParaRPr lang="en-US" sz="155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84949CD-2AA4-442A-AAA8-00C3936906FB}"/>
              </a:ext>
            </a:extLst>
          </p:cNvPr>
          <p:cNvSpPr/>
          <p:nvPr/>
        </p:nvSpPr>
        <p:spPr>
          <a:xfrm>
            <a:off x="11575228" y="7360443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02F1F5F-64FD-4653-B005-4C34E714E200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162" y="366474"/>
            <a:ext cx="6998375" cy="874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endParaRPr lang="en-US" sz="5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23" y="753547"/>
            <a:ext cx="8759904" cy="59936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162" y="7651313"/>
            <a:ext cx="1356407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CDAACF5-6479-4EC9-9C57-3B29E1F3EF25}"/>
              </a:ext>
            </a:extLst>
          </p:cNvPr>
          <p:cNvSpPr/>
          <p:nvPr/>
        </p:nvSpPr>
        <p:spPr>
          <a:xfrm>
            <a:off x="11467651" y="7365339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A371E2-B110-473E-8642-17D86B0C4C06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8F4985-F600-4E7F-9D13-BE91B84C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07" y="7016480"/>
            <a:ext cx="401904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Grazie per l’attenzione</a:t>
            </a: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634"/>
            <a:ext cx="648783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 Sfida Logistica Moderna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769156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operazioni militari moderne richiedono rifornimenti rapidi e sicuri in scenari ad alto rischio. I convogli terrestri tradizionali espongono il personale a minacce significative, mentre le unità isolate necessitano di supporto logistico tempestivo.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21790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LOGI-DRONE nasce per rispondere a questa esigenza critica, riducendo drasticamente i tempi di consegna e minimizzando l'esposizione del personale in aree operative complesse.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813804"/>
            <a:ext cx="6279356" cy="355092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0D1D659-04CD-49D7-BB4C-01B9D428FD34}"/>
              </a:ext>
            </a:extLst>
          </p:cNvPr>
          <p:cNvSpPr/>
          <p:nvPr/>
        </p:nvSpPr>
        <p:spPr>
          <a:xfrm>
            <a:off x="11542955" y="7444292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41A439D-C378-4312-8161-56DEA9284A92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103"/>
            <a:ext cx="688526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Obiettivi Operativi Strategici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93790" y="2254210"/>
            <a:ext cx="642223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460188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79" y="2623780"/>
            <a:ext cx="267891" cy="267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25385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Consegne Rapide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99768" y="3698557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Ridurre drasticamente i tempi di consegna di materiali essenziali a unità isolate o in movimento sul campo operativo.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254210"/>
            <a:ext cx="642223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357" y="2460188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068" y="2623780"/>
            <a:ext cx="267891" cy="267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0357" y="325385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Sicurezza Personale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20357" y="3698557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Minimizzare l'esposizione di convogli terrestri e personale logistico in aree ad alto rischio operativo.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737973"/>
            <a:ext cx="642223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768" y="4943951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3479" y="5107543"/>
            <a:ext cx="267891" cy="2678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9768" y="573762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Affidabilità Totale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99768" y="6182320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Garantire consegne affidabili anche in scenari con interferenze GNSS o radio attraverso sistemi ridondanti.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737973"/>
            <a:ext cx="642223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357" y="4943951"/>
            <a:ext cx="595313" cy="59531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4068" y="5107543"/>
            <a:ext cx="267891" cy="26789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20357" y="573762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Interoperabilità</a:t>
            </a:r>
            <a:endParaRPr lang="en-US" sz="2050" dirty="0"/>
          </a:p>
        </p:txBody>
      </p:sp>
      <p:sp>
        <p:nvSpPr>
          <p:cNvPr id="22" name="Text 12"/>
          <p:cNvSpPr/>
          <p:nvPr/>
        </p:nvSpPr>
        <p:spPr>
          <a:xfrm>
            <a:off x="7620357" y="6182320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Integrazione completa con procedure logistiche esistenti e piena interoperabilità con sistemi di comando.</a:t>
            </a:r>
            <a:endParaRPr lang="en-US" sz="155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D7C2B0A-6856-43E5-9727-81067FD392C7}"/>
              </a:ext>
            </a:extLst>
          </p:cNvPr>
          <p:cNvSpPr/>
          <p:nvPr/>
        </p:nvSpPr>
        <p:spPr>
          <a:xfrm>
            <a:off x="11478409" y="7358232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F8190842-6F60-4E01-9083-567C5B305E50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7" y="2451378"/>
            <a:ext cx="4990267" cy="33268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89027"/>
            <a:ext cx="584561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Architettura del Sistema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6280190" y="173795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LOGI-DRONE si articola in tre sottosistemi principali che operano in perfetta sinergia per garantire operazioni logistiche autonome ed efficienti.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280190" y="259627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10602"/>
            <a:ext cx="3679031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05550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Droni Autonomi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80190" y="3500199"/>
            <a:ext cx="36790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Veicoli VTOL o multirotore con moduli di carico intercambiabili, sensori anti-ostacolo, GNSS ad alta precisione e comunicazioni criptate per operazioni sicure.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0157579" y="259627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579" y="2910602"/>
            <a:ext cx="3679031" cy="228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157579" y="3055501"/>
            <a:ext cx="361092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Stazione di Controllo Portatile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0157579" y="3500199"/>
            <a:ext cx="36790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 rugged per pianificazione missione, monitoraggio droni in tempo reale e invio comandi, completamente integrabile con procedure logistiche e sistemi amministrativi.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6280190" y="543508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29645"/>
            <a:ext cx="7556421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80190" y="5894308"/>
            <a:ext cx="389572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Motore AI e Software di Gestione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6280190" y="633900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Algoritmi avanzati per calcolare rotte ottimali, coordinare lo sciame, valutare rischi operativi e ripianificare dinamicamente in caso di degradazione dei link o minacce emergenti.</a:t>
            </a:r>
            <a:endParaRPr lang="en-US" sz="155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0148356-147B-4A55-B647-8B89B7CB4C44}"/>
              </a:ext>
            </a:extLst>
          </p:cNvPr>
          <p:cNvSpPr/>
          <p:nvPr/>
        </p:nvSpPr>
        <p:spPr>
          <a:xfrm>
            <a:off x="11575228" y="7410689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C93AA5-FD1B-4B9D-A2B3-7F36DFC9FC8B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497800"/>
            <a:ext cx="6416873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Specifiche Tecniche Avanzate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24138" y="1544122"/>
            <a:ext cx="334470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Prestazioni e Navigazione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24138" y="208145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operativa: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20-60 km secondo il modello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4138" y="243447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Carico utile: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2-20 kg configurabile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4138" y="278749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GNSS dual-band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opzione RTK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24138" y="3140512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Sensori LiDAR/sonar/vision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evitamento ostacoli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40" y="3633788"/>
            <a:ext cx="3896678" cy="389667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3681" y="1544122"/>
            <a:ext cx="349829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Comunicazioni e Sicurezza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43681" y="208145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ridondati: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UHF/VHF, satellitare leggero, mesh criptata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3681" y="243447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Contromisure anti-jamming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3681" y="2787491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Crittografia end-to-end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autenticazione hardware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3681" y="3140512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Fail-safe: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atterraggio automatico o ritorno a base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3681" y="3493532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standard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integrazione con sistemi C2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3681" y="3846552"/>
            <a:ext cx="637020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Sicurezza Framework OWASP 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(cybersicurezza)</a:t>
            </a:r>
            <a:endParaRPr lang="en-US" sz="14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C7CD5E6-B3DF-4AE6-8F73-710589D7F631}"/>
              </a:ext>
            </a:extLst>
          </p:cNvPr>
          <p:cNvSpPr/>
          <p:nvPr/>
        </p:nvSpPr>
        <p:spPr>
          <a:xfrm>
            <a:off x="11478409" y="7390617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61B0FF6-ABA2-4985-944C-0FFEB8B894E9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621"/>
            <a:ext cx="803279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Analisi Economica e Investimenti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050971"/>
            <a:ext cx="369200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20k-60k €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1337310" y="282487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Sviluppo Prototipo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3348871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e software completo per sistema pilota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733806" y="2050971"/>
            <a:ext cx="369200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10k-20k €</a:t>
            </a:r>
            <a:endParaRPr lang="en-US" sz="4100" dirty="0"/>
          </a:p>
        </p:txBody>
      </p:sp>
      <p:sp>
        <p:nvSpPr>
          <p:cNvPr id="7" name="Text 5"/>
          <p:cNvSpPr/>
          <p:nvPr/>
        </p:nvSpPr>
        <p:spPr>
          <a:xfrm>
            <a:off x="5277326" y="282487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Stazione di Controllo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4733806" y="3348871"/>
            <a:ext cx="36920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 per unità operativa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479965"/>
            <a:ext cx="369200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20k-60k €</a:t>
            </a:r>
            <a:endParaRPr lang="en-US" sz="4100" dirty="0"/>
          </a:p>
        </p:txBody>
      </p:sp>
      <p:sp>
        <p:nvSpPr>
          <p:cNvPr id="10" name="Text 8"/>
          <p:cNvSpPr/>
          <p:nvPr/>
        </p:nvSpPr>
        <p:spPr>
          <a:xfrm>
            <a:off x="1337310" y="525387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Drone Unitario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93790" y="5777865"/>
            <a:ext cx="36920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Costo per singolo velivolo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733806" y="4479965"/>
            <a:ext cx="369200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10k-25k €</a:t>
            </a:r>
            <a:endParaRPr lang="en-US" sz="4100" dirty="0"/>
          </a:p>
        </p:txBody>
      </p:sp>
      <p:sp>
        <p:nvSpPr>
          <p:cNvPr id="13" name="Text 11"/>
          <p:cNvSpPr/>
          <p:nvPr/>
        </p:nvSpPr>
        <p:spPr>
          <a:xfrm>
            <a:off x="5277326" y="525387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Addestramento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4733806" y="5777865"/>
            <a:ext cx="36920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Certificazioni e formazione operatori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318647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Modello di rollout modulare: iniziare con un plotone pilota per validare il ROI prima di estendere l'uso operativo. Costi di manutenzione annuale stimati al 10-20% del CAPEX.</a:t>
            </a:r>
            <a:endParaRPr lang="en-US" sz="15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1951792"/>
            <a:ext cx="4926568" cy="2759512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B5225339-989B-4E98-80B8-4599627FF360}"/>
              </a:ext>
            </a:extLst>
          </p:cNvPr>
          <p:cNvSpPr/>
          <p:nvPr/>
        </p:nvSpPr>
        <p:spPr>
          <a:xfrm>
            <a:off x="11499924" y="7358231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90E822C-6A16-496C-B06A-6AD81BD1F89E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817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Roadmap di Sviluppo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675924"/>
            <a:ext cx="22860" cy="5925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887736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67592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8930" y="1703844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160395" y="1744147"/>
            <a:ext cx="316253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0: Studio Preliminare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93790" y="2188845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0-3 mesi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2625447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Analisi requisiti, normative e scenari operativi. Definizione budget e fattibilità tecnica.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15582" y="307836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1" name="Shape 9"/>
          <p:cNvSpPr/>
          <p:nvPr/>
        </p:nvSpPr>
        <p:spPr>
          <a:xfrm>
            <a:off x="7091958" y="286654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58930" y="2894469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307467" y="293477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1: Prototipazione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8307467" y="3379470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3-9 mesi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307467" y="3816072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Sviluppo prototipi droni e stazione di controllo. Test di laboratorio e validazione componenti.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519505" y="410468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1958" y="389286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58930" y="3920788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3667958" y="3961090"/>
            <a:ext cx="265497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2: Test sul Campo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93790" y="4405789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9-15 mesi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4842391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 pratiche in scenari logistici reali con interferenze simulate e condizioni operative.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515582" y="513111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23" name="Shape 21"/>
          <p:cNvSpPr/>
          <p:nvPr/>
        </p:nvSpPr>
        <p:spPr>
          <a:xfrm>
            <a:off x="7091958" y="491930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58930" y="4947225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307467" y="4987528"/>
            <a:ext cx="287964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3: Sperimentazione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8307467" y="5432227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15-24 mesi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307467" y="5868829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Esercitazioni con unità operative reali e integrazione completa con procedure C2.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6519505" y="6157555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29" name="Shape 27"/>
          <p:cNvSpPr/>
          <p:nvPr/>
        </p:nvSpPr>
        <p:spPr>
          <a:xfrm>
            <a:off x="7091958" y="594574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158930" y="5973663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450" dirty="0"/>
          </a:p>
        </p:txBody>
      </p:sp>
      <p:sp>
        <p:nvSpPr>
          <p:cNvPr id="31" name="Text 29"/>
          <p:cNvSpPr/>
          <p:nvPr/>
        </p:nvSpPr>
        <p:spPr>
          <a:xfrm>
            <a:off x="3717965" y="601396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4: Produzione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93790" y="6458664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24-36 mesi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93790" y="6895267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 operativa, manuali operativi completi e programmi di addestramento certificati.</a:t>
            </a:r>
            <a:endParaRPr lang="en-US" sz="15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8334DDAB-6F09-4FF0-BD6B-6EF165CA9000}"/>
              </a:ext>
            </a:extLst>
          </p:cNvPr>
          <p:cNvSpPr/>
          <p:nvPr/>
        </p:nvSpPr>
        <p:spPr>
          <a:xfrm>
            <a:off x="11446137" y="7315200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285C3C6-D5C5-4AF2-AF68-0DA7D12121B3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7348"/>
            <a:ext cx="613886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Ciclo Operativo Completo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36276"/>
            <a:ext cx="992267" cy="1476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18346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Pianificazione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0815" y="2279333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comando logistica definisce missioni, priorità, payload e punti di consegna strategici.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12770"/>
            <a:ext cx="992267" cy="1476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331112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Lancio e Trasporto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0815" y="3755827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droni decollano in formazione coordinata; il motore AI gestisce rotte e distribuisce carichi.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589264"/>
            <a:ext cx="992267" cy="14764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478762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Consegna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0815" y="5232321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Modalità configurabili: rilascio controllato, atterraggio breve o navetta a filo secondo il contesto.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65758"/>
            <a:ext cx="992267" cy="14764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0815" y="626411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Recupero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70815" y="6708815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Rientro programmato per ricarica e manutenzione secondo procedure operative.</a:t>
            </a:r>
            <a:endParaRPr lang="en-US" sz="155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89411D2-1046-47E9-A2C2-E48DE55F4773}"/>
              </a:ext>
            </a:extLst>
          </p:cNvPr>
          <p:cNvSpPr/>
          <p:nvPr/>
        </p:nvSpPr>
        <p:spPr>
          <a:xfrm>
            <a:off x="11478409" y="7343894"/>
            <a:ext cx="305517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7A3ED4F-2909-42AD-8E96-D3D6A41A27A4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0368" y="38918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Hacking the Drones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93671" y="1304925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droni stanno diventando strumenti diffusi in logistica, sorveglianza e uso commerciale. Questa crescita evidenzia però numerose debolezze di sicurezza.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671" y="1575078"/>
            <a:ext cx="13836729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Superficie d’attacco dei droni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droni utilizzano radio 2.4 GHz, Wi-Fi, Bluetooth e GPS. Volano grazie a sensori, altimetro, GPS e algoritmi di controllo che permettono autonomia e stabilizzazione. L’assenza di cifratura e autenticazione in molte componenti li rende vulnerabili a interferenze o manipolazioni esterne.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93671" y="2041089"/>
            <a:ext cx="214110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⚠️</a:t>
            </a:r>
            <a:r>
              <a:rPr lang="en-US" sz="1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Punti di debolezza &amp; rischi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671" y="239291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Comunicazione e link di rete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93671" y="2663071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Trasmissioni </a:t>
            </a: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 cifrate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con protocolli deboli: dati e comandi tra drone e stazione possono essere intercettati.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93671" y="2856310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Possibili attacchi di </a:t>
            </a: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spoofing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replay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moduli GPS o comandi possono essere falsificati o riutilizzati se non vi è integrità/autenticazione.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93671" y="304954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 Wi-Fi fragili: autenticazioni deboli o uso di moduli economici (es. microcontroller) possono concedere accesso non autorizzato.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93671" y="324278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Specifica mitigazione suggerita: uso di protezioni Wi-Fi come 802.11w (MFP) per resistere a de-authentication / disconnessione forzata.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93671" y="3512939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Autenticazione e controllo accessi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671" y="3783092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Spesso esistono due livelli: il chip principale che gestisce motori/PID e un “companion computer” per periferiche, sensori, </a:t>
            </a:r>
            <a:r>
              <a:rPr lang="en-US" sz="120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telemetria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3" name="Text 11"/>
          <p:cNvSpPr/>
          <p:nvPr/>
        </p:nvSpPr>
        <p:spPr>
          <a:xfrm>
            <a:off x="793672" y="4036563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Configurazioni errate o credenziali deboli aumentano la probabilità di compromissione.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93672" y="4343981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Protezione dei dati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93671" y="4516636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Informazioni sensibili (mission data, log, media, modelli AI) possono essere conservate a bordo. Se non cifrate, un drone perso o catturato diventa una fonte di </a:t>
            </a:r>
            <a:r>
              <a:rPr lang="en-US" sz="120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compromissione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93671" y="4709875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Raccomandazione: usare cifratura di storage (es. a livello di blocco o file) e gestire con cura dati sensibili in memoria.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93671" y="498002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Sicurezza fisica e di filiera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93671" y="5250180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Porte USB, hardware esposto, componenti non protetti o catene di fornitura insicure possono consentire furti di dati o manomissioni fisiche.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93671" y="5443419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Anche la dismissione o riciclo del drone deve prevedere cancellazione sicura dei dati residui.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93671" y="5713572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Integrità del sistema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93671" y="5983724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Senza misure come firmware firmato, secure-boot, controllo versione, è possibile l’iniezione di firmware o modifiche software </a:t>
            </a:r>
            <a:r>
              <a:rPr lang="en-US" sz="120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malevole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algn="l">
              <a:lnSpc>
                <a:spcPts val="1250"/>
              </a:lnSpc>
              <a:buSzPct val="100000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Questo consente accesso persistente o controllo remoto del drone. </a:t>
            </a: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cheatsheetseries.owasp.org</a:t>
            </a:r>
            <a:endParaRPr lang="en-US" sz="1200" dirty="0"/>
          </a:p>
        </p:txBody>
      </p:sp>
      <p:pic>
        <p:nvPicPr>
          <p:cNvPr id="30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46" y="6724481"/>
            <a:ext cx="12318704" cy="580549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0DDA511A-1964-466B-8EB3-EDFB27623636}"/>
              </a:ext>
            </a:extLst>
          </p:cNvPr>
          <p:cNvSpPr/>
          <p:nvPr/>
        </p:nvSpPr>
        <p:spPr>
          <a:xfrm>
            <a:off x="12855388" y="7433534"/>
            <a:ext cx="1775012" cy="785308"/>
          </a:xfrm>
          <a:prstGeom prst="rect">
            <a:avLst/>
          </a:prstGeom>
          <a:solidFill>
            <a:srgbClr val="0E0728"/>
          </a:solidFill>
          <a:ln>
            <a:solidFill>
              <a:srgbClr val="0E0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7299C2E-1118-40E7-938A-2CDD09DDC077}"/>
              </a:ext>
            </a:extLst>
          </p:cNvPr>
          <p:cNvSpPr/>
          <p:nvPr/>
        </p:nvSpPr>
        <p:spPr>
          <a:xfrm>
            <a:off x="11823946" y="7823510"/>
            <a:ext cx="3645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© 1° Graduato Capo Giovanni Pirozzi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2766</Words>
  <Application>Microsoft Office PowerPoint</Application>
  <PresentationFormat>Personalizzato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Petrona Bold</vt:lpstr>
      <vt:lpstr>Calibri</vt:lpstr>
      <vt:lpstr>Petrona Light</vt:lpstr>
      <vt:lpstr>Arial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Viper</dc:creator>
  <cp:lastModifiedBy>Viper</cp:lastModifiedBy>
  <cp:revision>8</cp:revision>
  <dcterms:created xsi:type="dcterms:W3CDTF">2025-12-11T06:32:36Z</dcterms:created>
  <dcterms:modified xsi:type="dcterms:W3CDTF">2025-12-14T20:44:55Z</dcterms:modified>
</cp:coreProperties>
</file>